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1" r:id="rId25"/>
    <p:sldId id="279" r:id="rId26"/>
    <p:sldId id="282" r:id="rId27"/>
    <p:sldId id="280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0364-2881-4898-B396-3E690FBE2190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A5F9-136C-4479-BCA7-38A0C1F97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0364-2881-4898-B396-3E690FBE2190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A5F9-136C-4479-BCA7-38A0C1F97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0364-2881-4898-B396-3E690FBE2190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A5F9-136C-4479-BCA7-38A0C1F97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0364-2881-4898-B396-3E690FBE2190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A5F9-136C-4479-BCA7-38A0C1F97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0364-2881-4898-B396-3E690FBE2190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A5F9-136C-4479-BCA7-38A0C1F97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0364-2881-4898-B396-3E690FBE2190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A5F9-136C-4479-BCA7-38A0C1F97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0364-2881-4898-B396-3E690FBE2190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A5F9-136C-4479-BCA7-38A0C1F97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0364-2881-4898-B396-3E690FBE2190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A5F9-136C-4479-BCA7-38A0C1F97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0364-2881-4898-B396-3E690FBE2190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A5F9-136C-4479-BCA7-38A0C1F97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0364-2881-4898-B396-3E690FBE2190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A5F9-136C-4479-BCA7-38A0C1F97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0364-2881-4898-B396-3E690FBE2190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A5F9-136C-4479-BCA7-38A0C1F97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90364-2881-4898-B396-3E690FBE2190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7A5F9-136C-4479-BCA7-38A0C1F97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Black Stallion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Walter Farley</a:t>
            </a:r>
          </a:p>
          <a:p>
            <a:r>
              <a:rPr lang="en-US" dirty="0" smtClean="0"/>
              <a:t>Text Talk</a:t>
            </a:r>
          </a:p>
          <a:p>
            <a:r>
              <a:rPr lang="en-US" dirty="0" smtClean="0"/>
              <a:t>Bonnie Grimes Elementary</a:t>
            </a:r>
            <a:endParaRPr lang="en-US" dirty="0"/>
          </a:p>
        </p:txBody>
      </p:sp>
      <p:pic>
        <p:nvPicPr>
          <p:cNvPr id="4" name="Picture 3" descr="blackstall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57600" y="152400"/>
            <a:ext cx="1762125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picture shows “barren”?</a:t>
            </a:r>
            <a:endParaRPr lang="en-US" dirty="0"/>
          </a:p>
        </p:txBody>
      </p:sp>
      <p:pic>
        <p:nvPicPr>
          <p:cNvPr id="3" name="Picture 2" descr="barrennonexamp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2819400"/>
            <a:ext cx="3454400" cy="2590800"/>
          </a:xfrm>
          <a:prstGeom prst="rect">
            <a:avLst/>
          </a:prstGeom>
        </p:spPr>
      </p:pic>
      <p:pic>
        <p:nvPicPr>
          <p:cNvPr id="4" name="Picture 3" descr="barren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6951" y="2819400"/>
            <a:ext cx="3907436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person is speaking </a:t>
            </a:r>
            <a:r>
              <a:rPr lang="en-US" b="1" i="1" dirty="0" smtClean="0"/>
              <a:t>tersely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3" name="Picture 2" descr="terselynonexamp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6400" y="2362200"/>
            <a:ext cx="3292928" cy="3352800"/>
          </a:xfrm>
          <a:prstGeom prst="rect">
            <a:avLst/>
          </a:prstGeom>
        </p:spPr>
      </p:pic>
      <p:pic>
        <p:nvPicPr>
          <p:cNvPr id="4" name="Picture 3" descr="tersely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362200"/>
            <a:ext cx="4510601" cy="33528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44962"/>
          </a:xfrm>
        </p:spPr>
        <p:txBody>
          <a:bodyPr/>
          <a:lstStyle/>
          <a:p>
            <a:r>
              <a:rPr lang="en-US" dirty="0" smtClean="0"/>
              <a:t>Chapter 6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>
            <a:normAutofit/>
          </a:bodyPr>
          <a:lstStyle/>
          <a:p>
            <a:r>
              <a:rPr lang="en-US" sz="6600" dirty="0" smtClean="0"/>
              <a:t>Bedlam- a situation or scene of confused disorder and uproar</a:t>
            </a:r>
            <a:endParaRPr lang="en-US" sz="6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337185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Word in context:  “When Alec entered the hold, he heard the Black’s pounding above the </a:t>
            </a:r>
            <a:r>
              <a:rPr lang="en-US" sz="3600" b="1" i="1" dirty="0" smtClean="0"/>
              <a:t>bedlam</a:t>
            </a:r>
            <a:r>
              <a:rPr lang="en-US" sz="3600" dirty="0" smtClean="0"/>
              <a:t> of the other horses and cattle.”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2133600"/>
          </a:xfrm>
        </p:spPr>
        <p:txBody>
          <a:bodyPr/>
          <a:lstStyle/>
          <a:p>
            <a:r>
              <a:rPr lang="en-US" dirty="0" smtClean="0"/>
              <a:t>Another example: The pillow fight caused </a:t>
            </a:r>
            <a:r>
              <a:rPr lang="en-US" b="1" i="1" dirty="0" smtClean="0"/>
              <a:t>bedlam</a:t>
            </a:r>
            <a:r>
              <a:rPr lang="en-US" dirty="0" smtClean="0"/>
              <a:t> at the slumber party.</a:t>
            </a:r>
            <a:endParaRPr lang="en-US" dirty="0"/>
          </a:p>
        </p:txBody>
      </p:sp>
      <p:pic>
        <p:nvPicPr>
          <p:cNvPr id="4" name="Picture 3" descr="bedla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0400" y="4724400"/>
            <a:ext cx="2798838" cy="19812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>
            <a:normAutofit/>
          </a:bodyPr>
          <a:lstStyle/>
          <a:p>
            <a:r>
              <a:rPr lang="en-US" dirty="0" smtClean="0"/>
              <a:t>Uncanny- something odd, mysterious, or unexpected that makes you feel uneasy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3448050"/>
          </a:xfrm>
        </p:spPr>
        <p:txBody>
          <a:bodyPr>
            <a:noAutofit/>
          </a:bodyPr>
          <a:lstStyle/>
          <a:p>
            <a:r>
              <a:rPr lang="en-US" sz="3200" dirty="0" smtClean="0"/>
              <a:t>Word in context:  The captain’s hand rose to his chin as he and Pat watched Alec inside the stall.  “</a:t>
            </a:r>
            <a:r>
              <a:rPr lang="en-US" sz="3200" dirty="0" err="1" smtClean="0"/>
              <a:t>Y’know</a:t>
            </a:r>
            <a:r>
              <a:rPr lang="en-US" sz="3200" dirty="0" smtClean="0"/>
              <a:t>, Pat, “ he said, “it’s almost </a:t>
            </a:r>
            <a:r>
              <a:rPr lang="en-US" sz="3200" b="1" i="1" dirty="0" smtClean="0"/>
              <a:t>uncanny</a:t>
            </a:r>
            <a:r>
              <a:rPr lang="en-US" sz="3200" dirty="0" smtClean="0"/>
              <a:t> the way those two get along- a wild beast like that, a killer, and yet gentle as a kitten when the boy’s around.”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1524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Paul had an </a:t>
            </a:r>
            <a:r>
              <a:rPr lang="en-US" b="1" i="1" dirty="0" smtClean="0"/>
              <a:t>uncanny</a:t>
            </a:r>
            <a:r>
              <a:rPr lang="en-US" dirty="0" smtClean="0"/>
              <a:t> ability to calculate long division problems in his head without the use of a calculator.</a:t>
            </a:r>
          </a:p>
          <a:p>
            <a:endParaRPr lang="en-US" dirty="0"/>
          </a:p>
        </p:txBody>
      </p:sp>
      <p:pic>
        <p:nvPicPr>
          <p:cNvPr id="4" name="Picture 3" descr="calculat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57600" y="5257800"/>
            <a:ext cx="1524000" cy="1524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1362"/>
          </a:xfrm>
        </p:spPr>
        <p:txBody>
          <a:bodyPr>
            <a:normAutofit/>
          </a:bodyPr>
          <a:lstStyle/>
          <a:p>
            <a:r>
              <a:rPr lang="en-US" sz="5400" dirty="0" smtClean="0"/>
              <a:t>Supremacy- the state of being dominant</a:t>
            </a:r>
            <a:endParaRPr lang="en-US" sz="5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344805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Word in context:  “Sounds of hoofs striking bodies, and squeals of terror from the other horses mingled with the screams of the two savages who fought for </a:t>
            </a:r>
            <a:r>
              <a:rPr lang="en-US" sz="3600" b="1" i="1" dirty="0" smtClean="0"/>
              <a:t>supremacy</a:t>
            </a:r>
            <a:r>
              <a:rPr lang="en-US" sz="3600" dirty="0" smtClean="0"/>
              <a:t>.”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Another example: The King had great </a:t>
            </a:r>
            <a:r>
              <a:rPr lang="en-US" b="1" i="1" dirty="0" smtClean="0"/>
              <a:t>supremacy</a:t>
            </a:r>
            <a:r>
              <a:rPr lang="en-US" dirty="0" smtClean="0"/>
              <a:t> over his kingdom.</a:t>
            </a:r>
            <a:endParaRPr lang="en-US" dirty="0"/>
          </a:p>
        </p:txBody>
      </p:sp>
      <p:pic>
        <p:nvPicPr>
          <p:cNvPr id="4" name="Picture 3" descr="supremac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4419600"/>
            <a:ext cx="1684596" cy="222885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picture depicts </a:t>
            </a:r>
            <a:r>
              <a:rPr lang="en-US" b="1" i="1" dirty="0" smtClean="0"/>
              <a:t>bedlam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3" name="Picture 2" descr="bedlam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3200400"/>
            <a:ext cx="3156977" cy="2247900"/>
          </a:xfrm>
          <a:prstGeom prst="rect">
            <a:avLst/>
          </a:prstGeom>
        </p:spPr>
      </p:pic>
      <p:pic>
        <p:nvPicPr>
          <p:cNvPr id="4" name="Picture 3" descr="bedlamnonexamp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9200" y="3581400"/>
            <a:ext cx="3409950" cy="13430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68762"/>
          </a:xfrm>
        </p:spPr>
        <p:txBody>
          <a:bodyPr>
            <a:noAutofit/>
          </a:bodyPr>
          <a:lstStyle/>
          <a:p>
            <a:r>
              <a:rPr lang="en-US" sz="8800" dirty="0" smtClean="0"/>
              <a:t>Chapter 1</a:t>
            </a:r>
            <a:endParaRPr lang="en-US" sz="8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25962"/>
          </a:xfrm>
        </p:spPr>
        <p:txBody>
          <a:bodyPr>
            <a:normAutofit/>
          </a:bodyPr>
          <a:lstStyle/>
          <a:p>
            <a:r>
              <a:rPr lang="en-US" dirty="0" smtClean="0"/>
              <a:t>Which would be </a:t>
            </a:r>
            <a:r>
              <a:rPr lang="en-US" b="1" i="1" dirty="0" smtClean="0"/>
              <a:t>uncanny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sz="3600" dirty="0" smtClean="0"/>
              <a:t>Dreaming about something that later came true.</a:t>
            </a:r>
            <a:br>
              <a:rPr lang="en-US" sz="3600" dirty="0" smtClean="0"/>
            </a:br>
            <a:r>
              <a:rPr lang="en-US" sz="3600" dirty="0" smtClean="0"/>
              <a:t>or </a:t>
            </a:r>
            <a:br>
              <a:rPr lang="en-US" sz="3600" dirty="0" smtClean="0"/>
            </a:br>
            <a:r>
              <a:rPr lang="en-US" sz="3600" dirty="0" smtClean="0"/>
              <a:t>Going on a trip to the beach.</a:t>
            </a:r>
            <a:endParaRPr lang="en-US" sz="3600" dirty="0"/>
          </a:p>
        </p:txBody>
      </p:sp>
      <p:pic>
        <p:nvPicPr>
          <p:cNvPr id="3" name="Picture 2" descr="uncann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4114800"/>
            <a:ext cx="2895600" cy="2160563"/>
          </a:xfrm>
          <a:prstGeom prst="rect">
            <a:avLst/>
          </a:prstGeom>
        </p:spPr>
      </p:pic>
      <p:pic>
        <p:nvPicPr>
          <p:cNvPr id="4" name="Picture 3" descr="uncannynone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1600" y="4114800"/>
            <a:ext cx="2895600" cy="2163916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picture shows </a:t>
            </a:r>
            <a:r>
              <a:rPr lang="en-US" b="1" i="1" dirty="0" smtClean="0"/>
              <a:t>supremacy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3" name="Picture 2" descr="supremacy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199" y="2819400"/>
            <a:ext cx="3971511" cy="2667000"/>
          </a:xfrm>
          <a:prstGeom prst="rect">
            <a:avLst/>
          </a:prstGeom>
        </p:spPr>
      </p:pic>
      <p:pic>
        <p:nvPicPr>
          <p:cNvPr id="4" name="Picture 3" descr="supremacy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1600" y="2819400"/>
            <a:ext cx="3505200" cy="2673226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25962"/>
          </a:xfrm>
        </p:spPr>
        <p:txBody>
          <a:bodyPr/>
          <a:lstStyle/>
          <a:p>
            <a:r>
              <a:rPr lang="en-US" dirty="0" smtClean="0"/>
              <a:t>Chapter  14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73562"/>
          </a:xfrm>
        </p:spPr>
        <p:txBody>
          <a:bodyPr>
            <a:normAutofit/>
          </a:bodyPr>
          <a:lstStyle/>
          <a:p>
            <a:r>
              <a:rPr lang="en-US" sz="5400" dirty="0" smtClean="0"/>
              <a:t>Momentum- the amount of motion occurring in something that is moving.</a:t>
            </a:r>
            <a:endParaRPr lang="en-US" sz="5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3371850"/>
          </a:xfrm>
        </p:spPr>
        <p:txBody>
          <a:bodyPr/>
          <a:lstStyle/>
          <a:p>
            <a:r>
              <a:rPr lang="en-US" dirty="0" smtClean="0"/>
              <a:t>Word in context: “Suddenly he let loose on the reins and the stallion bolted.  He gained </a:t>
            </a:r>
            <a:r>
              <a:rPr lang="en-US" b="1" i="1" dirty="0" smtClean="0"/>
              <a:t>momentum</a:t>
            </a:r>
            <a:r>
              <a:rPr lang="en-US" dirty="0" smtClean="0"/>
              <a:t> in mighty leaps.”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2133600"/>
          </a:xfrm>
        </p:spPr>
        <p:txBody>
          <a:bodyPr/>
          <a:lstStyle/>
          <a:p>
            <a:r>
              <a:rPr lang="en-US" dirty="0" smtClean="0"/>
              <a:t>Another example: The snowboarder gained momentum as he traveled down the huge hill.</a:t>
            </a:r>
            <a:endParaRPr lang="en-US" dirty="0"/>
          </a:p>
        </p:txBody>
      </p:sp>
      <p:pic>
        <p:nvPicPr>
          <p:cNvPr id="4" name="Picture 3" descr="momentu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5200" y="5073112"/>
            <a:ext cx="2057400" cy="1708688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87962"/>
          </a:xfrm>
        </p:spPr>
        <p:txBody>
          <a:bodyPr>
            <a:normAutofit/>
          </a:bodyPr>
          <a:lstStyle/>
          <a:p>
            <a:r>
              <a:rPr lang="en-US" sz="6000" dirty="0" smtClean="0"/>
              <a:t>Ponderously- awkward because of weight or size</a:t>
            </a:r>
            <a:endParaRPr lang="en-US" sz="6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3371850"/>
          </a:xfrm>
        </p:spPr>
        <p:txBody>
          <a:bodyPr>
            <a:normAutofit/>
          </a:bodyPr>
          <a:lstStyle/>
          <a:p>
            <a:r>
              <a:rPr lang="en-US" dirty="0" smtClean="0"/>
              <a:t>Word in context:  “Napoleon trotted ponderously, his eyes straight on the track ahead of him.”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Another example: The giant ran ponderously through the forest.</a:t>
            </a:r>
            <a:endParaRPr lang="en-US" dirty="0"/>
          </a:p>
        </p:txBody>
      </p:sp>
      <p:pic>
        <p:nvPicPr>
          <p:cNvPr id="4" name="Picture 3" descr="ponderousl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0" y="5029200"/>
            <a:ext cx="1752600" cy="17526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59362"/>
          </a:xfrm>
        </p:spPr>
        <p:txBody>
          <a:bodyPr>
            <a:normAutofit/>
          </a:bodyPr>
          <a:lstStyle/>
          <a:p>
            <a:r>
              <a:rPr lang="en-US" sz="6000" dirty="0" smtClean="0"/>
              <a:t>Conscientiously- careful, precise</a:t>
            </a:r>
            <a:endParaRPr lang="en-US" sz="6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3600451"/>
          </a:xfrm>
        </p:spPr>
        <p:txBody>
          <a:bodyPr>
            <a:normAutofit/>
          </a:bodyPr>
          <a:lstStyle/>
          <a:p>
            <a:r>
              <a:rPr lang="en-US" dirty="0" smtClean="0"/>
              <a:t>Word in context: “Weeks passed, and Alec and Henry conscientiously trained the Black.”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95600"/>
            <a:ext cx="6400800" cy="2743200"/>
          </a:xfrm>
        </p:spPr>
        <p:txBody>
          <a:bodyPr/>
          <a:lstStyle/>
          <a:p>
            <a:r>
              <a:rPr lang="en-US" dirty="0" smtClean="0"/>
              <a:t>Another example:  During the spelling test, Diana conscientiously wrote each word correctly and neatly.</a:t>
            </a:r>
            <a:endParaRPr lang="en-US" dirty="0"/>
          </a:p>
        </p:txBody>
      </p:sp>
      <p:pic>
        <p:nvPicPr>
          <p:cNvPr id="4" name="Picture 3" descr="spellingte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2800" y="4953000"/>
            <a:ext cx="2466975" cy="184785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picture depicts </a:t>
            </a:r>
            <a:r>
              <a:rPr lang="en-US" b="1" i="1" dirty="0" smtClean="0"/>
              <a:t>momentum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3" name="Picture 2" descr="momentumnonexamp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3124200"/>
            <a:ext cx="3286125" cy="2206741"/>
          </a:xfrm>
          <a:prstGeom prst="rect">
            <a:avLst/>
          </a:prstGeom>
        </p:spPr>
      </p:pic>
      <p:pic>
        <p:nvPicPr>
          <p:cNvPr id="5" name="Picture 4" descr="momentum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00600" y="3124200"/>
            <a:ext cx="3541951" cy="220503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6354762"/>
          </a:xfrm>
        </p:spPr>
        <p:txBody>
          <a:bodyPr>
            <a:noAutofit/>
          </a:bodyPr>
          <a:lstStyle/>
          <a:p>
            <a:r>
              <a:rPr lang="en-US" sz="6600" dirty="0" smtClean="0"/>
              <a:t>Monotonously- not interesting because of having to do the same thing over and over again.</a:t>
            </a: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person is traveling ponderously?</a:t>
            </a:r>
            <a:endParaRPr lang="en-US" dirty="0"/>
          </a:p>
        </p:txBody>
      </p:sp>
      <p:pic>
        <p:nvPicPr>
          <p:cNvPr id="3" name="Picture 2" descr="ponderouslynonexamp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2590800"/>
            <a:ext cx="2438400" cy="3044967"/>
          </a:xfrm>
          <a:prstGeom prst="rect">
            <a:avLst/>
          </a:prstGeom>
        </p:spPr>
      </p:pic>
      <p:pic>
        <p:nvPicPr>
          <p:cNvPr id="4" name="Picture 3" descr="pondersously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0" y="2635956"/>
            <a:ext cx="2133600" cy="3002844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87962"/>
          </a:xfrm>
        </p:spPr>
        <p:txBody>
          <a:bodyPr>
            <a:normAutofit/>
          </a:bodyPr>
          <a:lstStyle/>
          <a:p>
            <a:r>
              <a:rPr lang="en-US" dirty="0" smtClean="0"/>
              <a:t>Name three things that you do </a:t>
            </a:r>
            <a:r>
              <a:rPr lang="en-US" b="1" i="1" dirty="0" smtClean="0"/>
              <a:t>conscientiously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696200" cy="2590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Word in context: “The captain and crew were kind to Alec, but the days passed </a:t>
            </a:r>
            <a:r>
              <a:rPr lang="en-US" sz="3200" b="1" i="1" dirty="0" smtClean="0"/>
              <a:t>monotonously</a:t>
            </a:r>
            <a:r>
              <a:rPr lang="en-US" sz="3200" dirty="0" smtClean="0"/>
              <a:t> for the homeward-bound boy as the Drake steamed it’s way through the Gulf of Aden and into the Red Sea.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2133600"/>
          </a:xfrm>
        </p:spPr>
        <p:txBody>
          <a:bodyPr/>
          <a:lstStyle/>
          <a:p>
            <a:r>
              <a:rPr lang="en-US" dirty="0" smtClean="0"/>
              <a:t>Another example: Jill </a:t>
            </a:r>
            <a:r>
              <a:rPr lang="en-US" b="1" i="1" dirty="0" smtClean="0"/>
              <a:t>monotonously</a:t>
            </a:r>
            <a:r>
              <a:rPr lang="en-US" dirty="0" smtClean="0"/>
              <a:t> brushed her teeth.</a:t>
            </a:r>
            <a:endParaRPr lang="en-US" dirty="0"/>
          </a:p>
        </p:txBody>
      </p:sp>
      <p:pic>
        <p:nvPicPr>
          <p:cNvPr id="4" name="Picture 3" descr="monotonously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95600" y="4648200"/>
            <a:ext cx="3188970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Barren- not able to produce or support growth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371600" y="5638799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3067050"/>
          </a:xfrm>
        </p:spPr>
        <p:txBody>
          <a:bodyPr>
            <a:normAutofit/>
          </a:bodyPr>
          <a:lstStyle/>
          <a:p>
            <a:r>
              <a:rPr lang="en-US" dirty="0" smtClean="0"/>
              <a:t>Word in context: “The Drake kept near the coast of Arabia- endless miles of </a:t>
            </a:r>
            <a:r>
              <a:rPr lang="en-US" b="1" i="1" dirty="0" smtClean="0"/>
              <a:t>barren</a:t>
            </a:r>
            <a:r>
              <a:rPr lang="en-US" dirty="0" smtClean="0"/>
              <a:t> desert ashore.”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2057400"/>
          </a:xfrm>
        </p:spPr>
        <p:txBody>
          <a:bodyPr/>
          <a:lstStyle/>
          <a:p>
            <a:r>
              <a:rPr lang="en-US" dirty="0" smtClean="0"/>
              <a:t>Another example:  The moon is barren and without life.</a:t>
            </a:r>
            <a:endParaRPr lang="en-US" dirty="0"/>
          </a:p>
        </p:txBody>
      </p:sp>
      <p:pic>
        <p:nvPicPr>
          <p:cNvPr id="4" name="Picture 3" descr="barren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2800" y="4876800"/>
            <a:ext cx="2466975" cy="18478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87962"/>
          </a:xfrm>
        </p:spPr>
        <p:txBody>
          <a:bodyPr>
            <a:normAutofit/>
          </a:bodyPr>
          <a:lstStyle/>
          <a:p>
            <a:r>
              <a:rPr lang="en-US" sz="7200" dirty="0" smtClean="0"/>
              <a:t>Tersely- brief or concise to the point of rudeness</a:t>
            </a:r>
            <a:endParaRPr lang="en-US" sz="7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3295650"/>
          </a:xfrm>
        </p:spPr>
        <p:txBody>
          <a:bodyPr>
            <a:noAutofit/>
          </a:bodyPr>
          <a:lstStyle/>
          <a:p>
            <a:r>
              <a:rPr lang="en-US" sz="3200" dirty="0" smtClean="0"/>
              <a:t>Word in context:  “Alec saw a dark-skinned man, wearing European dress and a high, white turban, giving directions.  In his hand he help a whip.  He gave orders </a:t>
            </a:r>
            <a:r>
              <a:rPr lang="en-US" sz="3200" b="1" i="1" dirty="0" smtClean="0"/>
              <a:t>tersely</a:t>
            </a:r>
            <a:r>
              <a:rPr lang="en-US" sz="3200" dirty="0" smtClean="0"/>
              <a:t> in Arabic.”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2286000"/>
          </a:xfrm>
        </p:spPr>
        <p:txBody>
          <a:bodyPr/>
          <a:lstStyle/>
          <a:p>
            <a:r>
              <a:rPr lang="en-US" dirty="0" smtClean="0"/>
              <a:t>Another example: The teenager answered her mom </a:t>
            </a:r>
            <a:r>
              <a:rPr lang="en-US" b="1" i="1" dirty="0" smtClean="0"/>
              <a:t>tersely</a:t>
            </a:r>
            <a:r>
              <a:rPr lang="en-US" dirty="0" smtClean="0"/>
              <a:t>, on the verge of being rude.</a:t>
            </a:r>
            <a:endParaRPr lang="en-US" dirty="0"/>
          </a:p>
        </p:txBody>
      </p:sp>
      <p:pic>
        <p:nvPicPr>
          <p:cNvPr id="4" name="Picture 3" descr="tersel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24200" y="4953000"/>
            <a:ext cx="2926830" cy="16764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something that you might do monotonously?</a:t>
            </a:r>
            <a:br>
              <a:rPr lang="en-US" dirty="0" smtClean="0"/>
            </a:br>
            <a:r>
              <a:rPr lang="en-US" sz="3100" dirty="0" smtClean="0"/>
              <a:t>Play at recess or do your homework?</a:t>
            </a:r>
            <a:endParaRPr lang="en-US" sz="3100" dirty="0"/>
          </a:p>
        </p:txBody>
      </p:sp>
      <p:pic>
        <p:nvPicPr>
          <p:cNvPr id="3" name="Picture 2" descr="monotounousl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3048000"/>
            <a:ext cx="2466892" cy="2590800"/>
          </a:xfrm>
          <a:prstGeom prst="rect">
            <a:avLst/>
          </a:prstGeom>
        </p:spPr>
      </p:pic>
      <p:pic>
        <p:nvPicPr>
          <p:cNvPr id="4" name="Picture 3" descr="monotonouslynonexamp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5800" y="3048000"/>
            <a:ext cx="3893279" cy="2590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556</Words>
  <Application>Microsoft Office PowerPoint</Application>
  <PresentationFormat>On-screen Show (4:3)</PresentationFormat>
  <Paragraphs>43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 The Black Stallion</vt:lpstr>
      <vt:lpstr>Chapter 1</vt:lpstr>
      <vt:lpstr>Monotonously- not interesting because of having to do the same thing over and over again.</vt:lpstr>
      <vt:lpstr>Word in context: “The captain and crew were kind to Alec, but the days passed monotonously for the homeward-bound boy as the Drake steamed it’s way through the Gulf of Aden and into the Red Sea.</vt:lpstr>
      <vt:lpstr>Barren- not able to produce or support growth</vt:lpstr>
      <vt:lpstr>Word in context: “The Drake kept near the coast of Arabia- endless miles of barren desert ashore.”</vt:lpstr>
      <vt:lpstr>Tersely- brief or concise to the point of rudeness</vt:lpstr>
      <vt:lpstr>Word in context:  “Alec saw a dark-skinned man, wearing European dress and a high, white turban, giving directions.  In his hand he help a whip.  He gave orders tersely in Arabic.”</vt:lpstr>
      <vt:lpstr>What is something that you might do monotonously? Play at recess or do your homework?</vt:lpstr>
      <vt:lpstr>Which picture shows “barren”?</vt:lpstr>
      <vt:lpstr>Which person is speaking tersely?</vt:lpstr>
      <vt:lpstr>Chapter 6</vt:lpstr>
      <vt:lpstr>Bedlam- a situation or scene of confused disorder and uproar</vt:lpstr>
      <vt:lpstr>Word in context:  “When Alec entered the hold, he heard the Black’s pounding above the bedlam of the other horses and cattle.”</vt:lpstr>
      <vt:lpstr>Uncanny- something odd, mysterious, or unexpected that makes you feel uneasy</vt:lpstr>
      <vt:lpstr>Word in context:  The captain’s hand rose to his chin as he and Pat watched Alec inside the stall.  “Y’know, Pat, “ he said, “it’s almost uncanny the way those two get along- a wild beast like that, a killer, and yet gentle as a kitten when the boy’s around.”</vt:lpstr>
      <vt:lpstr>Supremacy- the state of being dominant</vt:lpstr>
      <vt:lpstr>Word in context:  “Sounds of hoofs striking bodies, and squeals of terror from the other horses mingled with the screams of the two savages who fought for supremacy.”</vt:lpstr>
      <vt:lpstr>Which picture depicts bedlam?</vt:lpstr>
      <vt:lpstr>Which would be uncanny? Dreaming about something that later came true. or  Going on a trip to the beach.</vt:lpstr>
      <vt:lpstr>Which picture shows supremacy?</vt:lpstr>
      <vt:lpstr>Chapter  14</vt:lpstr>
      <vt:lpstr>Momentum- the amount of motion occurring in something that is moving.</vt:lpstr>
      <vt:lpstr>Word in context: “Suddenly he let loose on the reins and the stallion bolted.  He gained momentum in mighty leaps.”</vt:lpstr>
      <vt:lpstr>Ponderously- awkward because of weight or size</vt:lpstr>
      <vt:lpstr>Word in context:  “Napoleon trotted ponderously, his eyes straight on the track ahead of him.”</vt:lpstr>
      <vt:lpstr>Conscientiously- careful, precise</vt:lpstr>
      <vt:lpstr>Word in context: “Weeks passed, and Alec and Henry conscientiously trained the Black.”</vt:lpstr>
      <vt:lpstr>Which picture depicts momentum?</vt:lpstr>
      <vt:lpstr>Which person is traveling ponderously?</vt:lpstr>
      <vt:lpstr>Name three things that you do conscientiously.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The Black Stallion</dc:title>
  <dc:creator>st</dc:creator>
  <cp:lastModifiedBy>st</cp:lastModifiedBy>
  <cp:revision>19</cp:revision>
  <dcterms:created xsi:type="dcterms:W3CDTF">2012-11-02T14:22:19Z</dcterms:created>
  <dcterms:modified xsi:type="dcterms:W3CDTF">2012-11-06T19:16:43Z</dcterms:modified>
</cp:coreProperties>
</file>